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8" r:id="rId3"/>
    <p:sldId id="322" r:id="rId4"/>
    <p:sldId id="403" r:id="rId5"/>
    <p:sldId id="414" r:id="rId6"/>
    <p:sldId id="265" r:id="rId7"/>
    <p:sldId id="438" r:id="rId8"/>
    <p:sldId id="455" r:id="rId9"/>
    <p:sldId id="356" r:id="rId10"/>
    <p:sldId id="357" r:id="rId11"/>
    <p:sldId id="358" r:id="rId12"/>
    <p:sldId id="383" r:id="rId13"/>
    <p:sldId id="275" r:id="rId14"/>
    <p:sldId id="279" r:id="rId15"/>
    <p:sldId id="359" r:id="rId16"/>
    <p:sldId id="384" r:id="rId17"/>
    <p:sldId id="327" r:id="rId18"/>
    <p:sldId id="361" r:id="rId19"/>
    <p:sldId id="346" r:id="rId20"/>
    <p:sldId id="404" r:id="rId21"/>
    <p:sldId id="411" r:id="rId22"/>
    <p:sldId id="467" r:id="rId23"/>
    <p:sldId id="385" r:id="rId24"/>
    <p:sldId id="408" r:id="rId25"/>
    <p:sldId id="468" r:id="rId26"/>
    <p:sldId id="280" r:id="rId27"/>
    <p:sldId id="282" r:id="rId28"/>
    <p:sldId id="284" r:id="rId29"/>
    <p:sldId id="325" r:id="rId30"/>
    <p:sldId id="389" r:id="rId31"/>
    <p:sldId id="311" r:id="rId32"/>
    <p:sldId id="347" r:id="rId33"/>
    <p:sldId id="425" r:id="rId34"/>
    <p:sldId id="295" r:id="rId35"/>
    <p:sldId id="429" r:id="rId36"/>
    <p:sldId id="433" r:id="rId37"/>
    <p:sldId id="436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03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29989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BBD52-B142-41CD-817F-4FC8C8FD2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2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829989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EE8656-6D1F-46C3-8B5D-3A30056D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2B3EF2-4DC3-4938-9692-042A849AE49D}" type="slidenum">
              <a:rPr lang="en-US">
                <a:latin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1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472FE3-61BF-4DC1-90F0-4D20E0F52703}" type="slidenum">
              <a:rPr lang="en-US">
                <a:latin typeface="Arial" panose="020B0604020202020204" pitchFamily="34" charset="0"/>
              </a:rPr>
              <a:pPr/>
              <a:t>19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7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C88089-251D-452C-AAC0-556A25CD9D54}" type="slidenum">
              <a:rPr lang="en-US">
                <a:latin typeface="Arial" panose="020B0604020202020204" pitchFamily="34" charset="0"/>
              </a:rPr>
              <a:pPr/>
              <a:t>26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98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83E968-7118-44C1-9942-CC6BBE0D6BE4}" type="slidenum">
              <a:rPr lang="en-US">
                <a:latin typeface="Arial" panose="020B0604020202020204" pitchFamily="34" charset="0"/>
              </a:rPr>
              <a:pPr/>
              <a:t>27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1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D8D17D-C8E4-4808-9C0C-10F79BA00059}" type="slidenum">
              <a:rPr lang="en-US">
                <a:latin typeface="Arial" panose="020B0604020202020204" pitchFamily="34" charset="0"/>
              </a:rPr>
              <a:pPr/>
              <a:t>28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5EF62C-4EA2-41C9-9F9F-1BA94FBB3D40}" type="slidenum">
              <a:rPr lang="en-US">
                <a:latin typeface="Arial" panose="020B0604020202020204" pitchFamily="34" charset="0"/>
              </a:rPr>
              <a:pPr/>
              <a:t>29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78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E1A042-B743-4705-9C63-9FB59A580678}" type="slidenum">
              <a:rPr lang="en-US">
                <a:latin typeface="Arial" panose="020B0604020202020204" pitchFamily="34" charset="0"/>
              </a:rPr>
              <a:pPr/>
              <a:t>31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EE09F5-96F1-444C-910F-2FF77819EAF8}" type="slidenum">
              <a:rPr lang="en-US">
                <a:latin typeface="Arial" panose="020B0604020202020204" pitchFamily="34" charset="0"/>
              </a:rPr>
              <a:pPr/>
              <a:t>32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95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EC5841-D4CB-4E4A-90BC-C1829DAF4407}" type="slidenum">
              <a:rPr lang="en-US">
                <a:latin typeface="Arial" panose="020B0604020202020204" pitchFamily="34" charset="0"/>
              </a:rPr>
              <a:pPr/>
              <a:t>34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8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CE35BCE-F648-4A0C-B39F-BAE74A280562}" type="slidenum">
              <a:rPr lang="en-US">
                <a:latin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2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61A54A-16CC-49D3-AE72-FD111C70AF39}" type="slidenum">
              <a:rPr lang="en-US">
                <a:latin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B6356DF-4EBB-4DE2-AF3F-C2AE2264A200}" type="slidenum">
              <a:rPr lang="en-US">
                <a:latin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2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472FE3-61BF-4DC1-90F0-4D20E0F52703}" type="slidenum">
              <a:rPr lang="en-US">
                <a:latin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7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531C65-CF61-4286-B03A-6231135AAC95}" type="slidenum">
              <a:rPr lang="en-US">
                <a:latin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7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8F7F0A-A9F2-4F88-B88C-4B93327A0ACD}" type="slidenum">
              <a:rPr lang="en-US">
                <a:latin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1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6A3236-7B0D-4170-908D-F0AD3E9D9499}" type="slidenum">
              <a:rPr lang="en-US">
                <a:latin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7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5253" indent="-286636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6543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5161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63778" indent="-229309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1CCA2D9-E7B7-48D6-BA1C-9738790E70D4}" type="slidenum">
              <a:rPr lang="en-US">
                <a:latin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6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>
                  <a:ea typeface="+mn-ea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>
                  <a:ea typeface="+mn-ea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>
                  <a:ea typeface="+mn-ea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>
                  <a:ea typeface="+mn-ea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>
                <a:ea typeface="+mn-ea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>
                <a:ea typeface="+mn-ea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>
                <a:ea typeface="+mn-ea"/>
              </a:endParaRPr>
            </a:p>
          </p:txBody>
        </p:sp>
      </p:grpSp>
      <p:sp>
        <p:nvSpPr>
          <p:cNvPr id="911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DA26BF5-F5D3-47DF-B1FE-F87B323B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8818-D2D5-4761-B696-95D0FEAF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C6AA-AADF-4598-A902-CB501AD2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EE32-D54D-4F3E-8634-2CF036734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2E6C-8D34-4F53-87D1-4F8EE0DFB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E87A-B7F2-478D-9169-151BF186C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16AC-8E9B-4ED1-8D13-70E4183B8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3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3821A-2747-43F3-AA3C-E4B46830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5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684BB-EABE-4010-81BC-98E0B087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3BEC-923A-44D6-8FC9-6AC38A30E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D73F-1750-4C29-BA91-109658F9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ea typeface="+mn-ea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ea typeface="+mn-ea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ea typeface="+mn-e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ea typeface="+mn-ea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ea typeface="+mn-ea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ea typeface="+mn-ea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A4A8E36-8EDD-4A3D-B120-0CA5755E6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ohopublishing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hopublishing@gmail.com" TargetMode="External"/><Relationship Id="rId4" Type="http://schemas.openxmlformats.org/officeDocument/2006/relationships/hyperlink" Target="mailto:mstanbro@empori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Mental Skills and Drills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to Enhance Running Performance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 </a:t>
            </a:r>
            <a:r>
              <a:rPr lang="en-US" dirty="0" err="1" smtClean="0"/>
              <a:t>Stanbrough</a:t>
            </a:r>
            <a:r>
              <a:rPr lang="en-US" dirty="0" smtClean="0"/>
              <a:t>, Ph.D.</a:t>
            </a:r>
          </a:p>
          <a:p>
            <a:pPr eaLnBrk="1" hangingPunct="1"/>
            <a:r>
              <a:rPr lang="en-US" dirty="0" smtClean="0"/>
              <a:t>Emporia State University</a:t>
            </a:r>
          </a:p>
          <a:p>
            <a:pPr eaLnBrk="1" hangingPunct="1"/>
            <a:r>
              <a:rPr lang="en-US" sz="2000" dirty="0" smtClean="0"/>
              <a:t>Director of Coaching </a:t>
            </a:r>
            <a:r>
              <a:rPr lang="en-US" sz="2000" dirty="0" smtClean="0"/>
              <a:t>Education</a:t>
            </a:r>
          </a:p>
          <a:p>
            <a:pPr eaLnBrk="1" hangingPunct="1"/>
            <a:r>
              <a:rPr lang="en-US" sz="2000" dirty="0" smtClean="0"/>
              <a:t>Head Cross Country Coach</a:t>
            </a:r>
          </a:p>
          <a:p>
            <a:pPr eaLnBrk="1" hangingPunct="1"/>
            <a:r>
              <a:rPr lang="en-US" sz="2000" dirty="0" smtClean="0"/>
              <a:t>Assistant Track and Field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Worst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Performance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 Act. 2.2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Muscle Tension 	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1  2  3  4  5  6 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7 8 9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Heart Rate 		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2  3  4  5  6 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7 8 9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Breathing 		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1  2  3  4  5  6 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7 8 9 </a:t>
            </a:r>
            <a:endParaRPr lang="en-US" sz="3600" dirty="0" smtClean="0"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Doubts/ Worry 	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2  3  4  5  6 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7 8 9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Negative Thinking 	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2  3  4  5  6 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7 8 9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Tahoma"/>
              </a:rPr>
              <a:t>Finding Your Proper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Tahoma"/>
              </a:rPr>
              <a:t>Arousal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057400"/>
          <a:ext cx="6629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276600"/>
              </a:tblGrid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</a:t>
                      </a:r>
                      <a:endParaRPr lang="en-US" dirty="0"/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Ate</a:t>
                      </a:r>
                      <a:r>
                        <a:rPr lang="en-US" baseline="0" dirty="0" smtClean="0"/>
                        <a:t> well night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 not eat well night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before</a:t>
                      </a:r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Slept well night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 not sleep</a:t>
                      </a:r>
                      <a:r>
                        <a:rPr lang="en-US" baseline="0" dirty="0" smtClean="0"/>
                        <a:t> well night before</a:t>
                      </a:r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Felt calm 1</a:t>
                      </a:r>
                      <a:r>
                        <a:rPr lang="en-US" baseline="0" dirty="0" smtClean="0"/>
                        <a:t> hour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Felt anxious</a:t>
                      </a:r>
                      <a:r>
                        <a:rPr lang="en-US" baseline="0" dirty="0" smtClean="0"/>
                        <a:t> 1 hour before</a:t>
                      </a:r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Felt confident 1 hour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Felt unconfident</a:t>
                      </a:r>
                      <a:r>
                        <a:rPr lang="en-US" baseline="0" dirty="0" smtClean="0"/>
                        <a:t> 1 hour before</a:t>
                      </a:r>
                      <a:endParaRPr lang="en-US" dirty="0"/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Perceived</a:t>
                      </a:r>
                      <a:r>
                        <a:rPr lang="en-US" baseline="0" dirty="0" smtClean="0"/>
                        <a:t> control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Perceived no control</a:t>
                      </a:r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energy</a:t>
                      </a:r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to 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</a:t>
                      </a:r>
                      <a:r>
                        <a:rPr lang="en-US" baseline="0" dirty="0" smtClean="0"/>
                        <a:t> to focus</a:t>
                      </a:r>
                      <a:endParaRPr lang="en-US" dirty="0"/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Felt in the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Felt out of the flow</a:t>
                      </a:r>
                      <a:endParaRPr lang="en-US" dirty="0"/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r>
                        <a:rPr lang="en-US" baseline="0" dirty="0" smtClean="0"/>
                        <a:t>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Terrible Performance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Overaroused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+mj-cs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0576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4"/>
          <p:cNvSpPr txBox="1">
            <a:spLocks noChangeArrowheads="1"/>
          </p:cNvSpPr>
          <p:nvPr/>
        </p:nvSpPr>
        <p:spPr bwMode="auto">
          <a:xfrm>
            <a:off x="2819400" y="4805363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43013" name="TextBox 45"/>
          <p:cNvSpPr txBox="1">
            <a:spLocks noChangeArrowheads="1"/>
          </p:cNvSpPr>
          <p:nvPr/>
        </p:nvSpPr>
        <p:spPr bwMode="auto">
          <a:xfrm>
            <a:off x="3154363" y="4271963"/>
            <a:ext cx="27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43014" name="TextBox 46"/>
          <p:cNvSpPr txBox="1">
            <a:spLocks noChangeArrowheads="1"/>
          </p:cNvSpPr>
          <p:nvPr/>
        </p:nvSpPr>
        <p:spPr bwMode="auto">
          <a:xfrm>
            <a:off x="3459163" y="3738563"/>
            <a:ext cx="27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3</a:t>
            </a:r>
          </a:p>
        </p:txBody>
      </p:sp>
      <p:sp>
        <p:nvSpPr>
          <p:cNvPr id="43015" name="TextBox 47"/>
          <p:cNvSpPr txBox="1">
            <a:spLocks noChangeArrowheads="1"/>
          </p:cNvSpPr>
          <p:nvPr/>
        </p:nvSpPr>
        <p:spPr bwMode="auto">
          <a:xfrm>
            <a:off x="3840163" y="3357563"/>
            <a:ext cx="27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4</a:t>
            </a:r>
          </a:p>
        </p:txBody>
      </p:sp>
      <p:sp>
        <p:nvSpPr>
          <p:cNvPr id="43016" name="TextBox 48"/>
          <p:cNvSpPr txBox="1">
            <a:spLocks noChangeArrowheads="1"/>
          </p:cNvSpPr>
          <p:nvPr/>
        </p:nvSpPr>
        <p:spPr bwMode="auto">
          <a:xfrm>
            <a:off x="4419600" y="2976563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5</a:t>
            </a:r>
          </a:p>
        </p:txBody>
      </p:sp>
      <p:sp>
        <p:nvSpPr>
          <p:cNvPr id="43017" name="TextBox 49"/>
          <p:cNvSpPr txBox="1">
            <a:spLocks noChangeArrowheads="1"/>
          </p:cNvSpPr>
          <p:nvPr/>
        </p:nvSpPr>
        <p:spPr bwMode="auto">
          <a:xfrm>
            <a:off x="5059363" y="3281363"/>
            <a:ext cx="27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6</a:t>
            </a:r>
          </a:p>
        </p:txBody>
      </p:sp>
      <p:sp>
        <p:nvSpPr>
          <p:cNvPr id="43018" name="TextBox 50"/>
          <p:cNvSpPr txBox="1">
            <a:spLocks noChangeArrowheads="1"/>
          </p:cNvSpPr>
          <p:nvPr/>
        </p:nvSpPr>
        <p:spPr bwMode="auto">
          <a:xfrm>
            <a:off x="5486400" y="3814763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7</a:t>
            </a:r>
          </a:p>
        </p:txBody>
      </p:sp>
      <p:sp>
        <p:nvSpPr>
          <p:cNvPr id="43019" name="TextBox 51"/>
          <p:cNvSpPr txBox="1">
            <a:spLocks noChangeArrowheads="1"/>
          </p:cNvSpPr>
          <p:nvPr/>
        </p:nvSpPr>
        <p:spPr bwMode="auto">
          <a:xfrm>
            <a:off x="5867400" y="4271963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8</a:t>
            </a:r>
          </a:p>
        </p:txBody>
      </p:sp>
      <p:sp>
        <p:nvSpPr>
          <p:cNvPr id="43020" name="TextBox 52"/>
          <p:cNvSpPr txBox="1">
            <a:spLocks noChangeArrowheads="1"/>
          </p:cNvSpPr>
          <p:nvPr/>
        </p:nvSpPr>
        <p:spPr bwMode="auto">
          <a:xfrm>
            <a:off x="6096000" y="48815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9</a:t>
            </a:r>
          </a:p>
        </p:txBody>
      </p:sp>
      <p:cxnSp>
        <p:nvCxnSpPr>
          <p:cNvPr id="43021" name="Straight Connector 53"/>
          <p:cNvCxnSpPr>
            <a:cxnSpLocks noChangeShapeType="1"/>
          </p:cNvCxnSpPr>
          <p:nvPr/>
        </p:nvCxnSpPr>
        <p:spPr bwMode="auto">
          <a:xfrm>
            <a:off x="5181600" y="36623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Straight Connector 54"/>
          <p:cNvCxnSpPr>
            <a:cxnSpLocks noChangeShapeType="1"/>
          </p:cNvCxnSpPr>
          <p:nvPr/>
        </p:nvCxnSpPr>
        <p:spPr bwMode="auto">
          <a:xfrm flipV="1">
            <a:off x="5181600" y="38909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3" name="Straight Connector 55"/>
          <p:cNvCxnSpPr>
            <a:cxnSpLocks noChangeShapeType="1"/>
            <a:endCxn id="43018" idx="1"/>
          </p:cNvCxnSpPr>
          <p:nvPr/>
        </p:nvCxnSpPr>
        <p:spPr bwMode="auto">
          <a:xfrm flipV="1">
            <a:off x="5181600" y="4000500"/>
            <a:ext cx="3048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4" name="Straight Connector 56"/>
          <p:cNvCxnSpPr>
            <a:cxnSpLocks noChangeShapeType="1"/>
          </p:cNvCxnSpPr>
          <p:nvPr/>
        </p:nvCxnSpPr>
        <p:spPr bwMode="auto">
          <a:xfrm flipV="1">
            <a:off x="5181600" y="4205288"/>
            <a:ext cx="3810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Straight Connector 57"/>
          <p:cNvCxnSpPr>
            <a:cxnSpLocks noChangeShapeType="1"/>
          </p:cNvCxnSpPr>
          <p:nvPr/>
        </p:nvCxnSpPr>
        <p:spPr bwMode="auto">
          <a:xfrm flipV="1">
            <a:off x="5181600" y="4365625"/>
            <a:ext cx="53340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Straight Connector 58"/>
          <p:cNvCxnSpPr>
            <a:cxnSpLocks noChangeShapeType="1"/>
          </p:cNvCxnSpPr>
          <p:nvPr/>
        </p:nvCxnSpPr>
        <p:spPr bwMode="auto">
          <a:xfrm flipV="1">
            <a:off x="5181600" y="4594225"/>
            <a:ext cx="60960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7" name="Straight Connector 59"/>
          <p:cNvCxnSpPr>
            <a:cxnSpLocks noChangeShapeType="1"/>
          </p:cNvCxnSpPr>
          <p:nvPr/>
        </p:nvCxnSpPr>
        <p:spPr bwMode="auto">
          <a:xfrm flipV="1">
            <a:off x="5257800" y="4805363"/>
            <a:ext cx="6096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8" name="Straight Connector 60"/>
          <p:cNvCxnSpPr>
            <a:cxnSpLocks noChangeShapeType="1"/>
          </p:cNvCxnSpPr>
          <p:nvPr/>
        </p:nvCxnSpPr>
        <p:spPr bwMode="auto">
          <a:xfrm flipV="1">
            <a:off x="5562600" y="4957763"/>
            <a:ext cx="43973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9" name="Straight Connector 61"/>
          <p:cNvCxnSpPr>
            <a:cxnSpLocks noChangeShapeType="1"/>
          </p:cNvCxnSpPr>
          <p:nvPr/>
        </p:nvCxnSpPr>
        <p:spPr bwMode="auto">
          <a:xfrm flipV="1">
            <a:off x="5867400" y="5186363"/>
            <a:ext cx="18415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Total Relaxation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Prepares one for imagery</a:t>
            </a:r>
          </a:p>
          <a:p>
            <a:pPr eaLnBrk="1" hangingPunct="1"/>
            <a:r>
              <a:rPr lang="en-US" smtClean="0"/>
              <a:t>Conscious (rational) mind  </a:t>
            </a:r>
          </a:p>
          <a:p>
            <a:pPr lvl="1" eaLnBrk="1" hangingPunct="1"/>
            <a:r>
              <a:rPr lang="en-US" smtClean="0"/>
              <a:t>Views things as they currently are</a:t>
            </a:r>
          </a:p>
          <a:p>
            <a:pPr lvl="1" eaLnBrk="1" hangingPunct="1"/>
            <a:r>
              <a:rPr lang="en-US" smtClean="0"/>
              <a:t>Likes status quo</a:t>
            </a:r>
          </a:p>
          <a:p>
            <a:pPr lvl="1" eaLnBrk="1" hangingPunct="1"/>
            <a:r>
              <a:rPr lang="en-US" smtClean="0"/>
              <a:t>Comfortable with way things are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Total Relaxation Techniques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Bubble Blowing</a:t>
            </a:r>
          </a:p>
          <a:p>
            <a:pPr eaLnBrk="1" hangingPunct="1"/>
            <a:r>
              <a:rPr lang="en-US" dirty="0" smtClean="0"/>
              <a:t>Sequential relaxation</a:t>
            </a:r>
          </a:p>
          <a:p>
            <a:pPr eaLnBrk="1" hangingPunct="1"/>
            <a:r>
              <a:rPr lang="en-US" dirty="0" smtClean="0"/>
              <a:t>Progressive -Contract-Relax</a:t>
            </a:r>
          </a:p>
          <a:p>
            <a:pPr eaLnBrk="1" hangingPunct="1"/>
            <a:r>
              <a:rPr lang="en-US" dirty="0" smtClean="0"/>
              <a:t>Tennis Ball Relaxation</a:t>
            </a:r>
          </a:p>
          <a:p>
            <a:pPr eaLnBrk="1" hangingPunct="1"/>
            <a:r>
              <a:rPr lang="en-US" dirty="0" smtClean="0"/>
              <a:t>Complete </a:t>
            </a:r>
            <a:r>
              <a:rPr lang="en-US" dirty="0" smtClean="0"/>
              <a:t>Diaphragm</a:t>
            </a:r>
          </a:p>
          <a:p>
            <a:pPr eaLnBrk="1" hangingPunct="1"/>
            <a:r>
              <a:rPr lang="en-US" dirty="0" smtClean="0"/>
              <a:t>Relaxation</a:t>
            </a:r>
            <a:r>
              <a:rPr lang="en-US" dirty="0"/>
              <a:t> </a:t>
            </a:r>
            <a:r>
              <a:rPr lang="en-US" dirty="0" smtClean="0"/>
              <a:t>Words</a:t>
            </a:r>
          </a:p>
          <a:p>
            <a:pPr eaLnBrk="1" hangingPunct="1"/>
            <a:r>
              <a:rPr lang="en-US" dirty="0" smtClean="0"/>
              <a:t>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Rapid and Cued Relaxation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Quick breathing-relaxation</a:t>
            </a:r>
          </a:p>
          <a:p>
            <a:r>
              <a:rPr lang="en-US" dirty="0" smtClean="0"/>
              <a:t>Pair cue word with it</a:t>
            </a:r>
          </a:p>
          <a:p>
            <a:r>
              <a:rPr lang="en-US" dirty="0" smtClean="0"/>
              <a:t>Quick </a:t>
            </a:r>
            <a:r>
              <a:rPr lang="en-US" dirty="0" smtClean="0"/>
              <a:t>scan and release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Underaroused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+mj-cs"/>
            </a:endParaRP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51485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7"/>
          <p:cNvSpPr txBox="1">
            <a:spLocks noChangeArrowheads="1"/>
          </p:cNvSpPr>
          <p:nvPr/>
        </p:nvSpPr>
        <p:spPr bwMode="auto">
          <a:xfrm>
            <a:off x="2362200" y="48625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49157" name="TextBox 28"/>
          <p:cNvSpPr txBox="1">
            <a:spLocks noChangeArrowheads="1"/>
          </p:cNvSpPr>
          <p:nvPr/>
        </p:nvSpPr>
        <p:spPr bwMode="auto">
          <a:xfrm>
            <a:off x="2743200" y="41767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49158" name="TextBox 29"/>
          <p:cNvSpPr txBox="1">
            <a:spLocks noChangeArrowheads="1"/>
          </p:cNvSpPr>
          <p:nvPr/>
        </p:nvSpPr>
        <p:spPr bwMode="auto">
          <a:xfrm>
            <a:off x="3124200" y="35671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3</a:t>
            </a:r>
          </a:p>
        </p:txBody>
      </p:sp>
      <p:sp>
        <p:nvSpPr>
          <p:cNvPr id="49159" name="TextBox 30"/>
          <p:cNvSpPr txBox="1">
            <a:spLocks noChangeArrowheads="1"/>
          </p:cNvSpPr>
          <p:nvPr/>
        </p:nvSpPr>
        <p:spPr bwMode="auto">
          <a:xfrm>
            <a:off x="3657600" y="31099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4</a:t>
            </a:r>
          </a:p>
        </p:txBody>
      </p:sp>
      <p:sp>
        <p:nvSpPr>
          <p:cNvPr id="49160" name="TextBox 31"/>
          <p:cNvSpPr txBox="1">
            <a:spLocks noChangeArrowheads="1"/>
          </p:cNvSpPr>
          <p:nvPr/>
        </p:nvSpPr>
        <p:spPr bwMode="auto">
          <a:xfrm>
            <a:off x="4343400" y="28051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5</a:t>
            </a:r>
          </a:p>
        </p:txBody>
      </p:sp>
      <p:sp>
        <p:nvSpPr>
          <p:cNvPr id="49161" name="TextBox 32"/>
          <p:cNvSpPr txBox="1">
            <a:spLocks noChangeArrowheads="1"/>
          </p:cNvSpPr>
          <p:nvPr/>
        </p:nvSpPr>
        <p:spPr bwMode="auto">
          <a:xfrm>
            <a:off x="4953000" y="31099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6</a:t>
            </a:r>
          </a:p>
        </p:txBody>
      </p:sp>
      <p:sp>
        <p:nvSpPr>
          <p:cNvPr id="49162" name="TextBox 33"/>
          <p:cNvSpPr txBox="1">
            <a:spLocks noChangeArrowheads="1"/>
          </p:cNvSpPr>
          <p:nvPr/>
        </p:nvSpPr>
        <p:spPr bwMode="auto">
          <a:xfrm>
            <a:off x="5410200" y="36433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7</a:t>
            </a:r>
          </a:p>
        </p:txBody>
      </p:sp>
      <p:sp>
        <p:nvSpPr>
          <p:cNvPr id="49163" name="TextBox 34"/>
          <p:cNvSpPr txBox="1">
            <a:spLocks noChangeArrowheads="1"/>
          </p:cNvSpPr>
          <p:nvPr/>
        </p:nvSpPr>
        <p:spPr bwMode="auto">
          <a:xfrm>
            <a:off x="5791200" y="42529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8</a:t>
            </a:r>
          </a:p>
        </p:txBody>
      </p:sp>
      <p:sp>
        <p:nvSpPr>
          <p:cNvPr id="49164" name="TextBox 35"/>
          <p:cNvSpPr txBox="1">
            <a:spLocks noChangeArrowheads="1"/>
          </p:cNvSpPr>
          <p:nvPr/>
        </p:nvSpPr>
        <p:spPr bwMode="auto">
          <a:xfrm>
            <a:off x="6172200" y="49387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9</a:t>
            </a:r>
          </a:p>
        </p:txBody>
      </p:sp>
      <p:cxnSp>
        <p:nvCxnSpPr>
          <p:cNvPr id="49165" name="Straight Connector 36"/>
          <p:cNvCxnSpPr>
            <a:cxnSpLocks noChangeShapeType="1"/>
          </p:cNvCxnSpPr>
          <p:nvPr/>
        </p:nvCxnSpPr>
        <p:spPr bwMode="auto">
          <a:xfrm>
            <a:off x="3886200" y="349091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6" name="Straight Connector 49"/>
          <p:cNvCxnSpPr>
            <a:cxnSpLocks noChangeShapeType="1"/>
          </p:cNvCxnSpPr>
          <p:nvPr/>
        </p:nvCxnSpPr>
        <p:spPr bwMode="auto">
          <a:xfrm flipH="1" flipV="1">
            <a:off x="3657600" y="3733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7" name="Straight Connector 52"/>
          <p:cNvCxnSpPr>
            <a:cxnSpLocks noChangeShapeType="1"/>
          </p:cNvCxnSpPr>
          <p:nvPr/>
        </p:nvCxnSpPr>
        <p:spPr bwMode="auto">
          <a:xfrm flipH="1" flipV="1">
            <a:off x="3505200" y="3886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8" name="Straight Connector 54"/>
          <p:cNvCxnSpPr>
            <a:cxnSpLocks noChangeShapeType="1"/>
          </p:cNvCxnSpPr>
          <p:nvPr/>
        </p:nvCxnSpPr>
        <p:spPr bwMode="auto">
          <a:xfrm flipH="1" flipV="1">
            <a:off x="3352800" y="4038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9" name="Straight Connector 56"/>
          <p:cNvCxnSpPr>
            <a:cxnSpLocks noChangeShapeType="1"/>
          </p:cNvCxnSpPr>
          <p:nvPr/>
        </p:nvCxnSpPr>
        <p:spPr bwMode="auto">
          <a:xfrm flipH="1" flipV="1">
            <a:off x="3276600" y="4267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0" name="Straight Connector 58"/>
          <p:cNvCxnSpPr>
            <a:cxnSpLocks noChangeShapeType="1"/>
          </p:cNvCxnSpPr>
          <p:nvPr/>
        </p:nvCxnSpPr>
        <p:spPr bwMode="auto">
          <a:xfrm flipH="1" flipV="1">
            <a:off x="3124200" y="4419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1" name="Straight Connector 60"/>
          <p:cNvCxnSpPr>
            <a:cxnSpLocks noChangeShapeType="1"/>
          </p:cNvCxnSpPr>
          <p:nvPr/>
        </p:nvCxnSpPr>
        <p:spPr bwMode="auto">
          <a:xfrm flipH="1" flipV="1">
            <a:off x="3048000" y="4648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2" name="Straight Connector 61"/>
          <p:cNvCxnSpPr>
            <a:cxnSpLocks noChangeShapeType="1"/>
          </p:cNvCxnSpPr>
          <p:nvPr/>
        </p:nvCxnSpPr>
        <p:spPr bwMode="auto">
          <a:xfrm flipH="1" flipV="1">
            <a:off x="2895600" y="4800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3" name="Straight Connector 63"/>
          <p:cNvCxnSpPr>
            <a:cxnSpLocks noChangeShapeType="1"/>
          </p:cNvCxnSpPr>
          <p:nvPr/>
        </p:nvCxnSpPr>
        <p:spPr bwMode="auto">
          <a:xfrm flipH="1" flipV="1">
            <a:off x="2819400" y="5029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4" name="Straight Connector 65"/>
          <p:cNvCxnSpPr>
            <a:cxnSpLocks noChangeShapeType="1"/>
          </p:cNvCxnSpPr>
          <p:nvPr/>
        </p:nvCxnSpPr>
        <p:spPr bwMode="auto">
          <a:xfrm flipH="1" flipV="1">
            <a:off x="26670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Total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Energization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 Techniques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Energizing Words </a:t>
            </a:r>
          </a:p>
          <a:p>
            <a:r>
              <a:rPr lang="en-US" dirty="0"/>
              <a:t>Energy Machine</a:t>
            </a:r>
          </a:p>
          <a:p>
            <a:r>
              <a:rPr lang="en-US" dirty="0" smtClean="0"/>
              <a:t>Energizing Imagery</a:t>
            </a:r>
          </a:p>
          <a:p>
            <a:r>
              <a:rPr lang="en-US" dirty="0" smtClean="0"/>
              <a:t>Music- in your mind</a:t>
            </a:r>
          </a:p>
          <a:p>
            <a:r>
              <a:rPr lang="en-US" dirty="0" smtClean="0"/>
              <a:t>Energy at the top of the mountain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Rapid and Cued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Energization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+mj-cs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Psych-up breathing</a:t>
            </a:r>
          </a:p>
          <a:p>
            <a:r>
              <a:rPr lang="en-US" dirty="0" smtClean="0"/>
              <a:t>Energizing words </a:t>
            </a:r>
          </a:p>
          <a:p>
            <a:r>
              <a:rPr lang="en-US" dirty="0" smtClean="0"/>
              <a:t>Pair cue word</a:t>
            </a:r>
          </a:p>
          <a:p>
            <a:r>
              <a:rPr lang="en-US" dirty="0" smtClean="0"/>
              <a:t>Activate the body</a:t>
            </a:r>
          </a:p>
          <a:p>
            <a:r>
              <a:rPr lang="en-US" dirty="0" smtClean="0"/>
              <a:t>Tri-energy</a:t>
            </a:r>
          </a:p>
          <a:p>
            <a:pPr lvl="1"/>
            <a:r>
              <a:rPr lang="en-US" dirty="0" smtClean="0"/>
              <a:t>breathing- cue-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Whoosh breathing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0888"/>
            <a:ext cx="451485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72"/>
          <p:cNvSpPr txBox="1">
            <a:spLocks noChangeArrowheads="1"/>
          </p:cNvSpPr>
          <p:nvPr/>
        </p:nvSpPr>
        <p:spPr bwMode="auto">
          <a:xfrm>
            <a:off x="3657600" y="5638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37892" name="TextBox 73"/>
          <p:cNvSpPr txBox="1">
            <a:spLocks noChangeArrowheads="1"/>
          </p:cNvSpPr>
          <p:nvPr/>
        </p:nvSpPr>
        <p:spPr bwMode="auto">
          <a:xfrm>
            <a:off x="4038600" y="4953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37893" name="TextBox 74"/>
          <p:cNvSpPr txBox="1">
            <a:spLocks noChangeArrowheads="1"/>
          </p:cNvSpPr>
          <p:nvPr/>
        </p:nvSpPr>
        <p:spPr bwMode="auto">
          <a:xfrm>
            <a:off x="4419600" y="4343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3</a:t>
            </a:r>
          </a:p>
        </p:txBody>
      </p:sp>
      <p:sp>
        <p:nvSpPr>
          <p:cNvPr id="37894" name="TextBox 75"/>
          <p:cNvSpPr txBox="1">
            <a:spLocks noChangeArrowheads="1"/>
          </p:cNvSpPr>
          <p:nvPr/>
        </p:nvSpPr>
        <p:spPr bwMode="auto">
          <a:xfrm>
            <a:off x="49530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4</a:t>
            </a:r>
          </a:p>
        </p:txBody>
      </p:sp>
      <p:sp>
        <p:nvSpPr>
          <p:cNvPr id="37895" name="TextBox 76"/>
          <p:cNvSpPr txBox="1">
            <a:spLocks noChangeArrowheads="1"/>
          </p:cNvSpPr>
          <p:nvPr/>
        </p:nvSpPr>
        <p:spPr bwMode="auto">
          <a:xfrm>
            <a:off x="56388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5</a:t>
            </a:r>
          </a:p>
        </p:txBody>
      </p:sp>
      <p:sp>
        <p:nvSpPr>
          <p:cNvPr id="37896" name="TextBox 77"/>
          <p:cNvSpPr txBox="1">
            <a:spLocks noChangeArrowheads="1"/>
          </p:cNvSpPr>
          <p:nvPr/>
        </p:nvSpPr>
        <p:spPr bwMode="auto">
          <a:xfrm>
            <a:off x="62484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6</a:t>
            </a:r>
          </a:p>
        </p:txBody>
      </p:sp>
      <p:sp>
        <p:nvSpPr>
          <p:cNvPr id="37897" name="TextBox 78"/>
          <p:cNvSpPr txBox="1">
            <a:spLocks noChangeArrowheads="1"/>
          </p:cNvSpPr>
          <p:nvPr/>
        </p:nvSpPr>
        <p:spPr bwMode="auto">
          <a:xfrm>
            <a:off x="6705600" y="4419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7</a:t>
            </a:r>
          </a:p>
        </p:txBody>
      </p:sp>
      <p:sp>
        <p:nvSpPr>
          <p:cNvPr id="37898" name="TextBox 79"/>
          <p:cNvSpPr txBox="1">
            <a:spLocks noChangeArrowheads="1"/>
          </p:cNvSpPr>
          <p:nvPr/>
        </p:nvSpPr>
        <p:spPr bwMode="auto">
          <a:xfrm>
            <a:off x="7086600" y="5029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8</a:t>
            </a:r>
          </a:p>
        </p:txBody>
      </p:sp>
      <p:sp>
        <p:nvSpPr>
          <p:cNvPr id="37899" name="TextBox 80"/>
          <p:cNvSpPr txBox="1">
            <a:spLocks noChangeArrowheads="1"/>
          </p:cNvSpPr>
          <p:nvPr/>
        </p:nvSpPr>
        <p:spPr bwMode="auto">
          <a:xfrm>
            <a:off x="74676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9</a:t>
            </a:r>
          </a:p>
        </p:txBody>
      </p:sp>
      <p:cxnSp>
        <p:nvCxnSpPr>
          <p:cNvPr id="37900" name="Straight Connector 81"/>
          <p:cNvCxnSpPr>
            <a:cxnSpLocks noChangeShapeType="1"/>
          </p:cNvCxnSpPr>
          <p:nvPr/>
        </p:nvCxnSpPr>
        <p:spPr bwMode="auto">
          <a:xfrm>
            <a:off x="5181600" y="4267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82"/>
          <p:cNvCxnSpPr>
            <a:cxnSpLocks noChangeShapeType="1"/>
          </p:cNvCxnSpPr>
          <p:nvPr/>
        </p:nvCxnSpPr>
        <p:spPr bwMode="auto">
          <a:xfrm>
            <a:off x="6324600" y="4343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Straight Connector 83"/>
          <p:cNvCxnSpPr>
            <a:cxnSpLocks noChangeShapeType="1"/>
          </p:cNvCxnSpPr>
          <p:nvPr/>
        </p:nvCxnSpPr>
        <p:spPr bwMode="auto">
          <a:xfrm flipV="1">
            <a:off x="5181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Straight Connector 84"/>
          <p:cNvCxnSpPr>
            <a:cxnSpLocks noChangeShapeType="1"/>
          </p:cNvCxnSpPr>
          <p:nvPr/>
        </p:nvCxnSpPr>
        <p:spPr bwMode="auto">
          <a:xfrm flipV="1">
            <a:off x="5181600" y="4038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Straight Connector 85"/>
          <p:cNvCxnSpPr>
            <a:cxnSpLocks noChangeShapeType="1"/>
          </p:cNvCxnSpPr>
          <p:nvPr/>
        </p:nvCxnSpPr>
        <p:spPr bwMode="auto">
          <a:xfrm flipV="1">
            <a:off x="5181600" y="4114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Straight Connector 86"/>
          <p:cNvCxnSpPr>
            <a:cxnSpLocks noChangeShapeType="1"/>
          </p:cNvCxnSpPr>
          <p:nvPr/>
        </p:nvCxnSpPr>
        <p:spPr bwMode="auto">
          <a:xfrm flipV="1">
            <a:off x="5181600" y="4267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Straight Connector 87"/>
          <p:cNvCxnSpPr>
            <a:cxnSpLocks noChangeShapeType="1"/>
          </p:cNvCxnSpPr>
          <p:nvPr/>
        </p:nvCxnSpPr>
        <p:spPr bwMode="auto">
          <a:xfrm flipV="1">
            <a:off x="5181600" y="4495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Straight Connector 88"/>
          <p:cNvCxnSpPr>
            <a:cxnSpLocks noChangeShapeType="1"/>
          </p:cNvCxnSpPr>
          <p:nvPr/>
        </p:nvCxnSpPr>
        <p:spPr bwMode="auto">
          <a:xfrm flipV="1">
            <a:off x="5181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Straight Connector 89"/>
          <p:cNvCxnSpPr>
            <a:cxnSpLocks noChangeShapeType="1"/>
          </p:cNvCxnSpPr>
          <p:nvPr/>
        </p:nvCxnSpPr>
        <p:spPr bwMode="auto">
          <a:xfrm flipV="1">
            <a:off x="5257800" y="51054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Straight Connector 90"/>
          <p:cNvCxnSpPr>
            <a:cxnSpLocks noChangeShapeType="1"/>
          </p:cNvCxnSpPr>
          <p:nvPr/>
        </p:nvCxnSpPr>
        <p:spPr bwMode="auto">
          <a:xfrm flipV="1">
            <a:off x="5562600" y="5410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Straight Connector 91"/>
          <p:cNvCxnSpPr>
            <a:cxnSpLocks noChangeShapeType="1"/>
          </p:cNvCxnSpPr>
          <p:nvPr/>
        </p:nvCxnSpPr>
        <p:spPr bwMode="auto">
          <a:xfrm flipV="1">
            <a:off x="58674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Straight Connector 92"/>
          <p:cNvCxnSpPr>
            <a:cxnSpLocks noChangeShapeType="1"/>
          </p:cNvCxnSpPr>
          <p:nvPr/>
        </p:nvCxnSpPr>
        <p:spPr bwMode="auto">
          <a:xfrm flipV="1">
            <a:off x="6172200" y="6019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Proper Arousal Zone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82688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High arousal- Total Relaxation/Rapid Relaxation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Low arousal- Total </a:t>
            </a:r>
            <a:r>
              <a:rPr lang="en-US" sz="2400" dirty="0" err="1" smtClean="0">
                <a:ea typeface="+mn-ea"/>
                <a:cs typeface="+mn-cs"/>
              </a:rPr>
              <a:t>Energization</a:t>
            </a:r>
            <a:r>
              <a:rPr lang="en-US" sz="2400" dirty="0" smtClean="0">
                <a:ea typeface="+mn-ea"/>
                <a:cs typeface="+mn-cs"/>
              </a:rPr>
              <a:t>/Rapid </a:t>
            </a:r>
            <a:r>
              <a:rPr lang="en-US" sz="2400" dirty="0" err="1" smtClean="0">
                <a:ea typeface="+mn-ea"/>
                <a:cs typeface="+mn-cs"/>
              </a:rPr>
              <a:t>Energization</a:t>
            </a:r>
            <a:endParaRPr lang="en-US" sz="2400" dirty="0" smtClean="0"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8145462" cy="1462087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What percentage of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running is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mental?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percentage of </a:t>
            </a:r>
            <a:r>
              <a:rPr lang="en-US" dirty="0" smtClean="0"/>
              <a:t>running is </a:t>
            </a:r>
            <a:r>
              <a:rPr lang="en-US" dirty="0" smtClean="0"/>
              <a:t>physical?</a:t>
            </a:r>
          </a:p>
          <a:p>
            <a:pPr eaLnBrk="1" hangingPunct="1"/>
            <a:r>
              <a:rPr lang="en-US" dirty="0" smtClean="0"/>
              <a:t>What percentage of your </a:t>
            </a:r>
            <a:r>
              <a:rPr lang="en-US" dirty="0" smtClean="0"/>
              <a:t>time </a:t>
            </a:r>
            <a:r>
              <a:rPr lang="en-US" dirty="0" smtClean="0"/>
              <a:t>do you spend training for the mental side?</a:t>
            </a:r>
          </a:p>
          <a:p>
            <a:pPr eaLnBrk="1" hangingPunct="1"/>
            <a:r>
              <a:rPr lang="en-US" dirty="0" smtClean="0"/>
              <a:t>What percentage of your </a:t>
            </a:r>
            <a:r>
              <a:rPr lang="en-US" dirty="0" smtClean="0"/>
              <a:t>time </a:t>
            </a:r>
            <a:r>
              <a:rPr lang="en-US" dirty="0" smtClean="0"/>
              <a:t>do you spend training for the physical side?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8" y="304800"/>
            <a:ext cx="7793037" cy="1462087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</a:rPr>
              <a:t>Walk the Plank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</a:p>
          <a:p>
            <a:pPr lvl="1"/>
            <a:r>
              <a:rPr lang="en-US" dirty="0" smtClean="0"/>
              <a:t>A. Walk across 2 x 4 on floor</a:t>
            </a:r>
          </a:p>
          <a:p>
            <a:pPr lvl="1"/>
            <a:r>
              <a:rPr lang="en-US" dirty="0" smtClean="0"/>
              <a:t>B. Walk across 2 x 4 high off floor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What happened?</a:t>
            </a:r>
          </a:p>
          <a:p>
            <a:endParaRPr lang="en-US" dirty="0"/>
          </a:p>
          <a:p>
            <a:r>
              <a:rPr lang="en-US" dirty="0" smtClean="0"/>
              <a:t>Take away: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</a:rPr>
              <a:t>Focus- Catching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Throw 10 markers up overhead and catch them all with one hand. </a:t>
            </a:r>
          </a:p>
          <a:p>
            <a:endParaRPr lang="en-US" dirty="0" smtClean="0"/>
          </a:p>
          <a:p>
            <a:r>
              <a:rPr lang="en-US" dirty="0" smtClean="0"/>
              <a:t>What happened?</a:t>
            </a:r>
          </a:p>
          <a:p>
            <a:endParaRPr lang="en-US" dirty="0"/>
          </a:p>
          <a:p>
            <a:r>
              <a:rPr lang="en-US" dirty="0" smtClean="0"/>
              <a:t>Take away: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Cue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shoe </a:t>
            </a:r>
          </a:p>
          <a:p>
            <a:pPr lvl="1"/>
            <a:r>
              <a:rPr lang="en-US" dirty="0" smtClean="0"/>
              <a:t>Focus on specific spot entire time</a:t>
            </a:r>
          </a:p>
          <a:p>
            <a:pPr lvl="1"/>
            <a:r>
              <a:rPr lang="en-US" dirty="0" smtClean="0"/>
              <a:t>Focus on breathing</a:t>
            </a:r>
          </a:p>
          <a:p>
            <a:pPr lvl="1"/>
            <a:r>
              <a:rPr lang="en-US" dirty="0" smtClean="0"/>
              <a:t>Exhale- say a cue word to keep focused</a:t>
            </a:r>
          </a:p>
          <a:p>
            <a:pPr lvl="1"/>
            <a:r>
              <a:rPr lang="en-US" dirty="0" smtClean="0"/>
              <a:t>Such as strong, focused, relaxed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/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Self-Talk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Try thinking about nothing</a:t>
            </a:r>
          </a:p>
          <a:p>
            <a:r>
              <a:rPr lang="en-US" smtClean="0"/>
              <a:t>Positive versus negative thinking</a:t>
            </a:r>
          </a:p>
          <a:p>
            <a:r>
              <a:rPr lang="en-US" smtClean="0"/>
              <a:t>Reframe negative thinking</a:t>
            </a:r>
          </a:p>
          <a:p>
            <a:r>
              <a:rPr lang="en-US" smtClean="0"/>
              <a:t>Developing positive self talk skills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</a:rPr>
              <a:t>Think of Pizza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think of your favorite food</a:t>
            </a:r>
          </a:p>
          <a:p>
            <a:r>
              <a:rPr lang="en-US" dirty="0" smtClean="0"/>
              <a:t>Do not think of pizza</a:t>
            </a:r>
          </a:p>
          <a:p>
            <a:endParaRPr lang="en-US" dirty="0"/>
          </a:p>
          <a:p>
            <a:r>
              <a:rPr lang="en-US" dirty="0" smtClean="0"/>
              <a:t>What happens?</a:t>
            </a:r>
          </a:p>
          <a:p>
            <a:endParaRPr lang="en-US" dirty="0"/>
          </a:p>
          <a:p>
            <a:r>
              <a:rPr lang="en-US" dirty="0" smtClean="0"/>
              <a:t>Take away: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Controllables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Uncontrollables</a:t>
            </a:r>
            <a:endParaRPr lang="en-US" dirty="0" smtClean="0"/>
          </a:p>
          <a:p>
            <a:pPr lvl="1"/>
            <a:r>
              <a:rPr lang="en-US" dirty="0" smtClean="0"/>
              <a:t>Opponent, environment, schedule</a:t>
            </a:r>
          </a:p>
          <a:p>
            <a:pPr lvl="1"/>
            <a:endParaRPr lang="en-US" dirty="0"/>
          </a:p>
          <a:p>
            <a:r>
              <a:rPr lang="en-US" dirty="0" err="1" smtClean="0"/>
              <a:t>Controllables</a:t>
            </a:r>
            <a:endParaRPr lang="en-US" dirty="0" smtClean="0"/>
          </a:p>
          <a:p>
            <a:pPr lvl="1"/>
            <a:r>
              <a:rPr lang="en-US" dirty="0" smtClean="0"/>
              <a:t>Attitude, effort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Affirmations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Powerful statements that repeated over and over will lead to changed beliefs.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		I am the greatest!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		I am strong!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		I am fast!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		I run relaxed!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		I explode!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5 P</a:t>
            </a:r>
            <a:r>
              <a:rPr lang="ja-JP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’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s of Affirmations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Positive talk filters down to subconscious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Present Tense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400" smtClean="0"/>
              <a:t>“</a:t>
            </a:r>
            <a:r>
              <a:rPr lang="en-US" altLang="ja-JP" sz="2400" smtClean="0"/>
              <a:t>I am</a:t>
            </a:r>
            <a:r>
              <a:rPr lang="ja-JP" altLang="en-US" sz="2400" smtClean="0"/>
              <a:t>”</a:t>
            </a:r>
            <a:endParaRPr lang="en-US" altLang="ja-JP" sz="2400" smtClean="0"/>
          </a:p>
          <a:p>
            <a:pPr lvl="1" eaLnBrk="1" hangingPunct="1">
              <a:lnSpc>
                <a:spcPct val="80000"/>
              </a:lnSpc>
            </a:pPr>
            <a:r>
              <a:rPr lang="ja-JP" altLang="en-US" sz="2400" smtClean="0"/>
              <a:t>“</a:t>
            </a:r>
            <a:r>
              <a:rPr lang="en-US" altLang="ja-JP" sz="2400" smtClean="0"/>
              <a:t>I can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or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I will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or try is an early quit.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Personal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These are your words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Powerful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Action words such as power, strong, explode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Short and to the point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Cue Words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Power </a:t>
            </a:r>
            <a:r>
              <a:rPr lang="en-US" dirty="0" smtClean="0"/>
              <a:t>word in your affirmation.</a:t>
            </a:r>
          </a:p>
          <a:p>
            <a:pPr eaLnBrk="1" hangingPunct="1"/>
            <a:r>
              <a:rPr lang="en-US" dirty="0" smtClean="0"/>
              <a:t>When your mind draws up the image your body responds</a:t>
            </a:r>
          </a:p>
          <a:p>
            <a:pPr eaLnBrk="1" hangingPunct="1"/>
            <a:r>
              <a:rPr lang="en-US" dirty="0" smtClean="0"/>
              <a:t>The more often affirmations are repeated  the more noticeable the desired effect.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Get Rid of Stinking Thinking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three things that limit you</a:t>
            </a:r>
          </a:p>
          <a:p>
            <a:r>
              <a:rPr lang="en-US" dirty="0" smtClean="0"/>
              <a:t>Change the limiting factors into something positive</a:t>
            </a:r>
          </a:p>
          <a:p>
            <a:r>
              <a:rPr lang="en-US" dirty="0" smtClean="0"/>
              <a:t>Keep the positive and get rid of </a:t>
            </a:r>
            <a:r>
              <a:rPr lang="en-US" dirty="0" smtClean="0"/>
              <a:t>negative</a:t>
            </a:r>
          </a:p>
          <a:p>
            <a:r>
              <a:rPr lang="en-US" dirty="0" smtClean="0"/>
              <a:t>Develop a strong association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The Buy-In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convince athletes?</a:t>
            </a:r>
          </a:p>
          <a:p>
            <a:pPr lvl="1"/>
            <a:r>
              <a:rPr lang="en-US" dirty="0" smtClean="0"/>
              <a:t>Similar to warm-up </a:t>
            </a:r>
          </a:p>
          <a:p>
            <a:r>
              <a:rPr lang="en-US" dirty="0" smtClean="0"/>
              <a:t>Who uses it?</a:t>
            </a:r>
          </a:p>
          <a:p>
            <a:r>
              <a:rPr lang="en-US" dirty="0" smtClean="0"/>
              <a:t>Can touch muscles, but not thoughts</a:t>
            </a:r>
          </a:p>
          <a:p>
            <a:r>
              <a:rPr lang="en-US" dirty="0" smtClean="0"/>
              <a:t>Physical evidence?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Confidence Card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7620000" cy="4114800"/>
          </a:xfrm>
        </p:spPr>
        <p:txBody>
          <a:bodyPr/>
          <a:lstStyle/>
          <a:p>
            <a:pPr mar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333CC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333CC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333CC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attitude makes me a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athlete!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333CC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worked hard in workouts.  I have had some great practices.  I will use the same confidence that I use in hard workouts to enable me to succeed today.  </a:t>
            </a:r>
          </a:p>
          <a:p>
            <a:pPr mar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333CC"/>
              </a:buClr>
            </a:pPr>
            <a:r>
              <a:rPr lang="en-US" sz="18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do my best.</a:t>
            </a: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333CC"/>
              </a:buClr>
            </a:pPr>
            <a:r>
              <a:rPr lang="en-US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Relax!  Believe!  Be a competitor!  Succeed!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/>
            <a:endParaRPr 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96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Power Picture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733800" y="6034088"/>
            <a:ext cx="2133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</a:rPr>
              <a:t>Attack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-5400000">
            <a:off x="-502443" y="2712243"/>
            <a:ext cx="2438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</a:rPr>
              <a:t>Strong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 rot="5400000">
            <a:off x="7536657" y="2750343"/>
            <a:ext cx="1905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</a:rPr>
              <a:t>Quick</a:t>
            </a:r>
          </a:p>
        </p:txBody>
      </p:sp>
      <p:pic>
        <p:nvPicPr>
          <p:cNvPr id="100358" name="Picture 6" descr="leslie!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33400"/>
            <a:ext cx="4487863" cy="5592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Imagery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 smtClean="0"/>
              <a:t>Mental Recall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Recall one of your best performance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In the flow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Everything worked perfectly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Puts you in a positive frame of mind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Mental Rehearsal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Preview the upcoming performance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Use positive frame of mind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You guide the mind- you</a:t>
            </a:r>
            <a:r>
              <a:rPr lang="ja-JP" altLang="en-US" sz="2200" smtClean="0"/>
              <a:t>’</a:t>
            </a:r>
            <a:r>
              <a:rPr lang="en-US" altLang="ja-JP" sz="2200" smtClean="0"/>
              <a:t>re in control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Visualize different situations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Visualize performance with neuromuscular blueprint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</a:rPr>
              <a:t>Mental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Preparation</a:t>
            </a:r>
          </a:p>
          <a:p>
            <a:pPr lvl="1"/>
            <a:r>
              <a:rPr lang="en-US" dirty="0" smtClean="0"/>
              <a:t>Pre-planned pre-performance routine</a:t>
            </a:r>
          </a:p>
          <a:p>
            <a:r>
              <a:rPr lang="en-US" dirty="0" smtClean="0"/>
              <a:t>Mental Performance</a:t>
            </a:r>
          </a:p>
          <a:p>
            <a:pPr lvl="1"/>
            <a:r>
              <a:rPr lang="en-US" dirty="0" smtClean="0"/>
              <a:t>Used during practice and competition</a:t>
            </a:r>
          </a:p>
          <a:p>
            <a:r>
              <a:rPr lang="en-US" dirty="0" smtClean="0"/>
              <a:t>Mental Recovery </a:t>
            </a:r>
          </a:p>
          <a:p>
            <a:pPr lvl="1"/>
            <a:r>
              <a:rPr lang="en-US" dirty="0" smtClean="0"/>
              <a:t>Overcome specific 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Practice makes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Pe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________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athletes compete, their bodies respond in the same way they were trained to perform.</a:t>
            </a:r>
          </a:p>
          <a:p>
            <a:pPr eaLnBrk="1" hangingPunct="1"/>
            <a:r>
              <a:rPr lang="en-US" dirty="0" smtClean="0"/>
              <a:t>Learned responses occur automatically in times of high stress</a:t>
            </a:r>
          </a:p>
          <a:p>
            <a:pPr eaLnBrk="1" hangingPunct="1"/>
            <a:r>
              <a:rPr lang="en-US" dirty="0" smtClean="0"/>
              <a:t>Incorporate mental training into practice</a:t>
            </a:r>
          </a:p>
          <a:p>
            <a:pPr eaLnBrk="1" hangingPunct="1"/>
            <a:r>
              <a:rPr lang="en-US" dirty="0" smtClean="0"/>
              <a:t>Homework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Resources</a:t>
            </a:r>
            <a:b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Rohopublishing.com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94783"/>
            <a:ext cx="2280144" cy="342021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30070"/>
            <a:ext cx="2384298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4996" name="Picture 4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294782"/>
            <a:ext cx="2643735" cy="34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4940808" cy="1188720"/>
          </a:xfrm>
        </p:spPr>
      </p:pic>
      <p:sp>
        <p:nvSpPr>
          <p:cNvPr id="8" name="Explosion 1 7"/>
          <p:cNvSpPr/>
          <p:nvPr/>
        </p:nvSpPr>
        <p:spPr bwMode="auto">
          <a:xfrm>
            <a:off x="1484586" y="1726324"/>
            <a:ext cx="1676400" cy="1219200"/>
          </a:xfrm>
          <a:prstGeom prst="irregularSeal1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FOCUS</a:t>
            </a:r>
          </a:p>
        </p:txBody>
      </p:sp>
      <p:sp>
        <p:nvSpPr>
          <p:cNvPr id="9" name="Explosion 1 8"/>
          <p:cNvSpPr/>
          <p:nvPr/>
        </p:nvSpPr>
        <p:spPr bwMode="auto">
          <a:xfrm>
            <a:off x="4191000" y="1726324"/>
            <a:ext cx="1676400" cy="1219200"/>
          </a:xfrm>
          <a:prstGeom prst="irregularSeal1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Tahoma" charset="0"/>
              </a:rPr>
              <a:t>GOALS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Explosion 1 9"/>
          <p:cNvSpPr/>
          <p:nvPr/>
        </p:nvSpPr>
        <p:spPr bwMode="auto">
          <a:xfrm>
            <a:off x="6443788" y="685800"/>
            <a:ext cx="1676400" cy="1219200"/>
          </a:xfrm>
          <a:prstGeom prst="irregularSeal1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Tahoma" charset="0"/>
              </a:rPr>
              <a:t>POSTIVE SELF TALK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200400"/>
            <a:ext cx="82642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Mental Skills and Drills for Athletes &amp; Coaches Workshops</a:t>
            </a:r>
          </a:p>
          <a:p>
            <a:endParaRPr lang="en-US" dirty="0"/>
          </a:p>
          <a:p>
            <a:endParaRPr lang="en-US" b="1" dirty="0"/>
          </a:p>
          <a:p>
            <a:r>
              <a:rPr lang="en-US" b="1" dirty="0" smtClean="0"/>
              <a:t>More </a:t>
            </a:r>
            <a:r>
              <a:rPr lang="en-US" b="1" dirty="0"/>
              <a:t>Information</a:t>
            </a:r>
            <a:r>
              <a:rPr lang="en-US" b="1" dirty="0" smtClean="0"/>
              <a:t>: </a:t>
            </a:r>
            <a:r>
              <a:rPr lang="en-US" dirty="0" smtClean="0"/>
              <a:t>Contact </a:t>
            </a:r>
            <a:r>
              <a:rPr lang="en-US" dirty="0" err="1" smtClean="0"/>
              <a:t>Roho</a:t>
            </a:r>
            <a:r>
              <a:rPr lang="en-US" dirty="0" smtClean="0"/>
              <a:t> Performance at </a:t>
            </a:r>
            <a:r>
              <a:rPr lang="en-US" dirty="0" smtClean="0">
                <a:hlinkClick r:id="rId3"/>
              </a:rPr>
              <a:t>rohopublishing@gmail.com</a:t>
            </a:r>
            <a:r>
              <a:rPr lang="en-US" dirty="0" smtClean="0"/>
              <a:t>,</a:t>
            </a:r>
          </a:p>
          <a:p>
            <a:r>
              <a:rPr lang="en-US" dirty="0"/>
              <a:t>o</a:t>
            </a:r>
            <a:r>
              <a:rPr lang="en-US" dirty="0" smtClean="0"/>
              <a:t>r Mark </a:t>
            </a:r>
            <a:r>
              <a:rPr lang="en-US" dirty="0" err="1" smtClean="0"/>
              <a:t>Stanbrough</a:t>
            </a:r>
            <a:r>
              <a:rPr lang="en-US" dirty="0" smtClean="0"/>
              <a:t> at 620-794-3941 </a:t>
            </a:r>
          </a:p>
          <a:p>
            <a:endParaRPr lang="en-US" dirty="0" smtClean="0"/>
          </a:p>
          <a:p>
            <a:r>
              <a:rPr lang="en-US" b="1" dirty="0" smtClean="0"/>
              <a:t>Visit</a:t>
            </a:r>
            <a:r>
              <a:rPr lang="en-US" dirty="0" smtClean="0"/>
              <a:t> </a:t>
            </a:r>
            <a:r>
              <a:rPr lang="en-US" dirty="0" smtClean="0"/>
              <a:t>www.rohopublishing.com/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5492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45037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/>
              <a:t>Mark </a:t>
            </a:r>
            <a:r>
              <a:rPr lang="en-US" sz="2800" dirty="0" err="1" smtClean="0"/>
              <a:t>Stanbrough</a:t>
            </a:r>
            <a:r>
              <a:rPr lang="en-US" sz="2800" dirty="0" smtClean="0"/>
              <a:t>, Ph.D.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/>
              <a:t>Professor, Emporia State University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/>
              <a:t>Head Cros</a:t>
            </a:r>
            <a:r>
              <a:rPr lang="en-US" sz="2800" dirty="0" smtClean="0"/>
              <a:t>s Country/</a:t>
            </a:r>
            <a:r>
              <a:rPr lang="en-US" sz="2800" dirty="0" err="1" smtClean="0"/>
              <a:t>Asst.Track</a:t>
            </a: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/>
              <a:t>Director </a:t>
            </a:r>
            <a:r>
              <a:rPr lang="en-US" sz="2800" dirty="0" smtClean="0"/>
              <a:t>of Coaching </a:t>
            </a:r>
            <a:r>
              <a:rPr lang="en-US" sz="2800" dirty="0" err="1" smtClean="0"/>
              <a:t>Educatiin</a:t>
            </a: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>
                <a:hlinkClick r:id="rId4"/>
              </a:rPr>
              <a:t>mstanbro@emporia.edu</a:t>
            </a: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/>
              <a:t>620-794-3941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/>
              <a:t>Roho Publishing &amp; Roho Performance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/>
              <a:t>Rohopublishing.com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 smtClean="0">
                <a:hlinkClick r:id="rId5"/>
              </a:rPr>
              <a:t>rohopublishing@gmail.com</a:t>
            </a: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0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</a:rPr>
              <a:t>Candy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To demonstrate the link between the mind and the body.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happened?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Take away: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</a:rPr>
              <a:t>Most Memorable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one of your best performances ever</a:t>
            </a:r>
          </a:p>
          <a:p>
            <a:pPr lvl="1"/>
            <a:r>
              <a:rPr lang="en-US" dirty="0" smtClean="0"/>
              <a:t>Where were you?</a:t>
            </a:r>
          </a:p>
          <a:p>
            <a:pPr lvl="1"/>
            <a:r>
              <a:rPr lang="en-US" dirty="0" smtClean="0"/>
              <a:t>What were you doing?</a:t>
            </a:r>
          </a:p>
          <a:p>
            <a:pPr lvl="1"/>
            <a:r>
              <a:rPr lang="en-US" dirty="0" smtClean="0"/>
              <a:t>How did you feel?</a:t>
            </a:r>
          </a:p>
          <a:p>
            <a:pPr lvl="1"/>
            <a:r>
              <a:rPr lang="en-US" dirty="0" smtClean="0"/>
              <a:t>Why do you think you performed so well that day? </a:t>
            </a:r>
          </a:p>
        </p:txBody>
      </p:sp>
    </p:spTree>
    <p:extLst>
      <p:ext uri="{BB962C8B-B14F-4D97-AF65-F5344CB8AC3E}">
        <p14:creationId xmlns:p14="http://schemas.microsoft.com/office/powerpoint/2010/main" val="26798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MST is PROACTIVE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 the athlete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core confidence!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Provide an experience for athletes to: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	prepare better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	perform better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	more consistent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	more fulfilled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Also prepares for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Physical Training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vs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 Mental Strength Training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systematic approach</a:t>
            </a:r>
          </a:p>
          <a:p>
            <a:r>
              <a:rPr lang="en-US" dirty="0" smtClean="0"/>
              <a:t>Proper progression</a:t>
            </a:r>
          </a:p>
          <a:p>
            <a:r>
              <a:rPr lang="en-US" dirty="0" smtClean="0"/>
              <a:t>Initial decrease in performance</a:t>
            </a:r>
          </a:p>
          <a:p>
            <a:r>
              <a:rPr lang="en-US" dirty="0" smtClean="0"/>
              <a:t>Delayed observable benefits</a:t>
            </a:r>
          </a:p>
          <a:p>
            <a:r>
              <a:rPr lang="en-US" dirty="0" smtClean="0"/>
              <a:t>Individualized</a:t>
            </a:r>
          </a:p>
          <a:p>
            <a:r>
              <a:rPr lang="en-US" dirty="0" smtClean="0"/>
              <a:t>Takes work and effort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0888"/>
            <a:ext cx="451485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72"/>
          <p:cNvSpPr txBox="1">
            <a:spLocks noChangeArrowheads="1"/>
          </p:cNvSpPr>
          <p:nvPr/>
        </p:nvSpPr>
        <p:spPr bwMode="auto">
          <a:xfrm>
            <a:off x="3657600" y="5638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37892" name="TextBox 73"/>
          <p:cNvSpPr txBox="1">
            <a:spLocks noChangeArrowheads="1"/>
          </p:cNvSpPr>
          <p:nvPr/>
        </p:nvSpPr>
        <p:spPr bwMode="auto">
          <a:xfrm>
            <a:off x="4038600" y="4953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37893" name="TextBox 74"/>
          <p:cNvSpPr txBox="1">
            <a:spLocks noChangeArrowheads="1"/>
          </p:cNvSpPr>
          <p:nvPr/>
        </p:nvSpPr>
        <p:spPr bwMode="auto">
          <a:xfrm>
            <a:off x="4419600" y="4343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3</a:t>
            </a:r>
          </a:p>
        </p:txBody>
      </p:sp>
      <p:sp>
        <p:nvSpPr>
          <p:cNvPr id="37894" name="TextBox 75"/>
          <p:cNvSpPr txBox="1">
            <a:spLocks noChangeArrowheads="1"/>
          </p:cNvSpPr>
          <p:nvPr/>
        </p:nvSpPr>
        <p:spPr bwMode="auto">
          <a:xfrm>
            <a:off x="49530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4</a:t>
            </a:r>
          </a:p>
        </p:txBody>
      </p:sp>
      <p:sp>
        <p:nvSpPr>
          <p:cNvPr id="37895" name="TextBox 76"/>
          <p:cNvSpPr txBox="1">
            <a:spLocks noChangeArrowheads="1"/>
          </p:cNvSpPr>
          <p:nvPr/>
        </p:nvSpPr>
        <p:spPr bwMode="auto">
          <a:xfrm>
            <a:off x="56388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5</a:t>
            </a:r>
          </a:p>
        </p:txBody>
      </p:sp>
      <p:sp>
        <p:nvSpPr>
          <p:cNvPr id="37896" name="TextBox 77"/>
          <p:cNvSpPr txBox="1">
            <a:spLocks noChangeArrowheads="1"/>
          </p:cNvSpPr>
          <p:nvPr/>
        </p:nvSpPr>
        <p:spPr bwMode="auto">
          <a:xfrm>
            <a:off x="62484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6</a:t>
            </a:r>
          </a:p>
        </p:txBody>
      </p:sp>
      <p:sp>
        <p:nvSpPr>
          <p:cNvPr id="37897" name="TextBox 78"/>
          <p:cNvSpPr txBox="1">
            <a:spLocks noChangeArrowheads="1"/>
          </p:cNvSpPr>
          <p:nvPr/>
        </p:nvSpPr>
        <p:spPr bwMode="auto">
          <a:xfrm>
            <a:off x="6705600" y="4419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7</a:t>
            </a:r>
          </a:p>
        </p:txBody>
      </p:sp>
      <p:sp>
        <p:nvSpPr>
          <p:cNvPr id="37898" name="TextBox 79"/>
          <p:cNvSpPr txBox="1">
            <a:spLocks noChangeArrowheads="1"/>
          </p:cNvSpPr>
          <p:nvPr/>
        </p:nvSpPr>
        <p:spPr bwMode="auto">
          <a:xfrm>
            <a:off x="7086600" y="5029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8</a:t>
            </a:r>
          </a:p>
        </p:txBody>
      </p:sp>
      <p:sp>
        <p:nvSpPr>
          <p:cNvPr id="37899" name="TextBox 80"/>
          <p:cNvSpPr txBox="1">
            <a:spLocks noChangeArrowheads="1"/>
          </p:cNvSpPr>
          <p:nvPr/>
        </p:nvSpPr>
        <p:spPr bwMode="auto">
          <a:xfrm>
            <a:off x="74676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9</a:t>
            </a:r>
          </a:p>
        </p:txBody>
      </p:sp>
      <p:cxnSp>
        <p:nvCxnSpPr>
          <p:cNvPr id="37900" name="Straight Connector 81"/>
          <p:cNvCxnSpPr>
            <a:cxnSpLocks noChangeShapeType="1"/>
          </p:cNvCxnSpPr>
          <p:nvPr/>
        </p:nvCxnSpPr>
        <p:spPr bwMode="auto">
          <a:xfrm>
            <a:off x="5181600" y="4267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82"/>
          <p:cNvCxnSpPr>
            <a:cxnSpLocks noChangeShapeType="1"/>
          </p:cNvCxnSpPr>
          <p:nvPr/>
        </p:nvCxnSpPr>
        <p:spPr bwMode="auto">
          <a:xfrm>
            <a:off x="6324600" y="4343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Straight Connector 83"/>
          <p:cNvCxnSpPr>
            <a:cxnSpLocks noChangeShapeType="1"/>
          </p:cNvCxnSpPr>
          <p:nvPr/>
        </p:nvCxnSpPr>
        <p:spPr bwMode="auto">
          <a:xfrm flipV="1">
            <a:off x="5181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Straight Connector 84"/>
          <p:cNvCxnSpPr>
            <a:cxnSpLocks noChangeShapeType="1"/>
          </p:cNvCxnSpPr>
          <p:nvPr/>
        </p:nvCxnSpPr>
        <p:spPr bwMode="auto">
          <a:xfrm flipV="1">
            <a:off x="5181600" y="4038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Straight Connector 85"/>
          <p:cNvCxnSpPr>
            <a:cxnSpLocks noChangeShapeType="1"/>
          </p:cNvCxnSpPr>
          <p:nvPr/>
        </p:nvCxnSpPr>
        <p:spPr bwMode="auto">
          <a:xfrm flipV="1">
            <a:off x="5181600" y="4114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Straight Connector 86"/>
          <p:cNvCxnSpPr>
            <a:cxnSpLocks noChangeShapeType="1"/>
          </p:cNvCxnSpPr>
          <p:nvPr/>
        </p:nvCxnSpPr>
        <p:spPr bwMode="auto">
          <a:xfrm flipV="1">
            <a:off x="5181600" y="4267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Straight Connector 87"/>
          <p:cNvCxnSpPr>
            <a:cxnSpLocks noChangeShapeType="1"/>
          </p:cNvCxnSpPr>
          <p:nvPr/>
        </p:nvCxnSpPr>
        <p:spPr bwMode="auto">
          <a:xfrm flipV="1">
            <a:off x="5181600" y="4495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Straight Connector 88"/>
          <p:cNvCxnSpPr>
            <a:cxnSpLocks noChangeShapeType="1"/>
          </p:cNvCxnSpPr>
          <p:nvPr/>
        </p:nvCxnSpPr>
        <p:spPr bwMode="auto">
          <a:xfrm flipV="1">
            <a:off x="5181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Straight Connector 89"/>
          <p:cNvCxnSpPr>
            <a:cxnSpLocks noChangeShapeType="1"/>
          </p:cNvCxnSpPr>
          <p:nvPr/>
        </p:nvCxnSpPr>
        <p:spPr bwMode="auto">
          <a:xfrm flipV="1">
            <a:off x="5257800" y="51054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Straight Connector 90"/>
          <p:cNvCxnSpPr>
            <a:cxnSpLocks noChangeShapeType="1"/>
          </p:cNvCxnSpPr>
          <p:nvPr/>
        </p:nvCxnSpPr>
        <p:spPr bwMode="auto">
          <a:xfrm flipV="1">
            <a:off x="5562600" y="5410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Straight Connector 91"/>
          <p:cNvCxnSpPr>
            <a:cxnSpLocks noChangeShapeType="1"/>
          </p:cNvCxnSpPr>
          <p:nvPr/>
        </p:nvCxnSpPr>
        <p:spPr bwMode="auto">
          <a:xfrm flipV="1">
            <a:off x="58674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Straight Connector 92"/>
          <p:cNvCxnSpPr>
            <a:cxnSpLocks noChangeShapeType="1"/>
          </p:cNvCxnSpPr>
          <p:nvPr/>
        </p:nvCxnSpPr>
        <p:spPr bwMode="auto">
          <a:xfrm flipV="1">
            <a:off x="6172200" y="6019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Proper Arousal Zone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82688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80% of athletes are over-aroused in competition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80% of athletes are under-aroused in practice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4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Best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+mj-cs"/>
              </a:rPr>
              <a:t>Performance Act 2.2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85900" lvl="4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                                             Low Moderate High</a:t>
            </a:r>
            <a:endParaRPr lang="en-US" dirty="0" smtClean="0">
              <a:latin typeface="Times New Roman"/>
              <a:ea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Muscle Tension	1  2  3  4  5  6  7 8 9</a:t>
            </a:r>
            <a:endParaRPr lang="en-US" sz="3600" dirty="0" smtClean="0"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Heart Rate 		1  2  3  4  5  6  7 8 9</a:t>
            </a:r>
            <a:endParaRPr lang="en-US" sz="3600" dirty="0" smtClean="0"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Breathing 		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1  2  3  4  5  6  7 8 9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Doubts/ Worry 	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1  2  3  4  5  6  7 8 9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333CC"/>
              </a:buClr>
              <a:defRPr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Negative Thinking 	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1  2  3  4  5  6  7 8 9 </a:t>
            </a:r>
            <a:endParaRPr lang="en-US" sz="3600" dirty="0" smtClean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13962</TotalTime>
  <Words>904</Words>
  <Application>Microsoft Office PowerPoint</Application>
  <PresentationFormat>On-screen Show (4:3)</PresentationFormat>
  <Paragraphs>294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Tahoma</vt:lpstr>
      <vt:lpstr>Times New Roman</vt:lpstr>
      <vt:lpstr>Wingdings</vt:lpstr>
      <vt:lpstr>Blends</vt:lpstr>
      <vt:lpstr>Mental Skills and Drills to Enhance Running Performance</vt:lpstr>
      <vt:lpstr>What percentage of running is mental?</vt:lpstr>
      <vt:lpstr>The Buy-In</vt:lpstr>
      <vt:lpstr>Candy Pendulum</vt:lpstr>
      <vt:lpstr>Most Memorable Performance</vt:lpstr>
      <vt:lpstr>MST is PROACTIVE</vt:lpstr>
      <vt:lpstr>Physical Training vs Mental Strength Training</vt:lpstr>
      <vt:lpstr>Proper Arousal Zone</vt:lpstr>
      <vt:lpstr>Best Performance Act 2.2</vt:lpstr>
      <vt:lpstr>Worst Performance  Act. 2.2</vt:lpstr>
      <vt:lpstr>Finding Your Proper Arousal</vt:lpstr>
      <vt:lpstr>Overaroused</vt:lpstr>
      <vt:lpstr>Total Relaxation</vt:lpstr>
      <vt:lpstr>Total Relaxation Techniques</vt:lpstr>
      <vt:lpstr>Rapid and Cued Relaxation</vt:lpstr>
      <vt:lpstr>Underaroused</vt:lpstr>
      <vt:lpstr>Total Energization Techniques</vt:lpstr>
      <vt:lpstr>Rapid and Cued Energization</vt:lpstr>
      <vt:lpstr>Proper Arousal Zone</vt:lpstr>
      <vt:lpstr>Walk the Plank</vt:lpstr>
      <vt:lpstr>Focus- Catching Markers</vt:lpstr>
      <vt:lpstr>Focus Cue Development</vt:lpstr>
      <vt:lpstr> Self-Talk</vt:lpstr>
      <vt:lpstr>Think of Pizza </vt:lpstr>
      <vt:lpstr>Controllables</vt:lpstr>
      <vt:lpstr>Affirmations</vt:lpstr>
      <vt:lpstr>5 P’s of Affirmations</vt:lpstr>
      <vt:lpstr>Cue Words</vt:lpstr>
      <vt:lpstr>Get Rid of Stinking Thinking</vt:lpstr>
      <vt:lpstr>Confidence Card</vt:lpstr>
      <vt:lpstr>Power Picture</vt:lpstr>
      <vt:lpstr>Imagery</vt:lpstr>
      <vt:lpstr>Mental Plans</vt:lpstr>
      <vt:lpstr>Practice makes Pe________</vt:lpstr>
      <vt:lpstr>Resources www.Rohopublishing.com</vt:lpstr>
      <vt:lpstr>PowerPoint Presentation</vt:lpstr>
      <vt:lpstr>PowerPoint Presentation</vt:lpstr>
    </vt:vector>
  </TitlesOfParts>
  <Company>ESU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Psychology for Track and Field</dc:title>
  <dc:creator>Mark Stanbrough</dc:creator>
  <cp:lastModifiedBy>mstanbro</cp:lastModifiedBy>
  <cp:revision>151</cp:revision>
  <cp:lastPrinted>2016-10-11T17:31:23Z</cp:lastPrinted>
  <dcterms:created xsi:type="dcterms:W3CDTF">2006-01-06T17:24:10Z</dcterms:created>
  <dcterms:modified xsi:type="dcterms:W3CDTF">2018-07-26T18:13:46Z</dcterms:modified>
</cp:coreProperties>
</file>